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96" y="-5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4CEEDC6-89EA-44AD-8C9D-4EA8193BE619}" type="datetimeFigureOut">
              <a:rPr lang="ru-RU" smtClean="0"/>
              <a:t>27.03.2023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31CBAFB-AB8B-41C7-8628-DF29D0660ECD}"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4CEEDC6-89EA-44AD-8C9D-4EA8193BE619}" type="datetimeFigureOut">
              <a:rPr lang="ru-RU" smtClean="0"/>
              <a:t>27.03.2023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4CEEDC6-89EA-44AD-8C9D-4EA8193BE619}" type="datetimeFigureOut">
              <a:rPr lang="ru-RU" smtClean="0"/>
              <a:t>27.03.2023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31CBAFB-AB8B-41C7-8628-DF29D0660ECD}"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4CEEDC6-89EA-44AD-8C9D-4EA8193BE619}" type="datetimeFigureOut">
              <a:rPr lang="ru-RU" smtClean="0"/>
              <a:t>27.03.2023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4CEEDC6-89EA-44AD-8C9D-4EA8193BE619}" type="datetimeFigureOut">
              <a:rPr lang="ru-RU" smtClean="0"/>
              <a:t>27.03.2023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4CEEDC6-89EA-44AD-8C9D-4EA8193BE619}" type="datetimeFigureOut">
              <a:rPr lang="ru-RU" smtClean="0"/>
              <a:t>27.03.2023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4CEEDC6-89EA-44AD-8C9D-4EA8193BE619}" type="datetimeFigureOut">
              <a:rPr lang="ru-RU" smtClean="0"/>
              <a:t>27.03.2023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4CEEDC6-89EA-44AD-8C9D-4EA8193BE619}" type="datetimeFigureOut">
              <a:rPr lang="ru-RU" smtClean="0"/>
              <a:t>27.03.2023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4CEEDC6-89EA-44AD-8C9D-4EA8193BE619}" type="datetimeFigureOut">
              <a:rPr lang="ru-RU" smtClean="0"/>
              <a:t>27.03.2023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4CEEDC6-89EA-44AD-8C9D-4EA8193BE619}" type="datetimeFigureOut">
              <a:rPr lang="ru-RU" smtClean="0"/>
              <a:t>27.03.2023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4CEEDC6-89EA-44AD-8C9D-4EA8193BE619}" type="datetimeFigureOut">
              <a:rPr lang="ru-RU" smtClean="0"/>
              <a:t>27.03.2023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1CBAFB-AB8B-41C7-8628-DF29D0660EC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4CEEDC6-89EA-44AD-8C9D-4EA8193BE619}" type="datetimeFigureOut">
              <a:rPr lang="ru-RU" smtClean="0"/>
              <a:t>27.03.2023</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31CBAFB-AB8B-41C7-8628-DF29D0660ECD}"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b="1" dirty="0" smtClean="0">
                <a:latin typeface="Times New Roman" panose="02020603050405020304" pitchFamily="18" charset="0"/>
                <a:cs typeface="Times New Roman" panose="02020603050405020304" pitchFamily="18" charset="0"/>
              </a:rPr>
              <a:t>1-тақырып  </a:t>
            </a:r>
            <a:br>
              <a:rPr lang="kk-KZ" b="1"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Бизнестің </a:t>
            </a:r>
            <a:r>
              <a:rPr lang="kk-KZ" b="1" dirty="0">
                <a:latin typeface="Times New Roman" panose="02020603050405020304" pitchFamily="18" charset="0"/>
                <a:cs typeface="Times New Roman" panose="02020603050405020304" pitchFamily="18" charset="0"/>
              </a:rPr>
              <a:t>бағалау объектісі ретіндегі ерекшелігі</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0346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000" dirty="0" smtClean="0">
                <a:solidFill>
                  <a:srgbClr val="FF0000"/>
                </a:solidFill>
                <a:latin typeface="Times New Roman" panose="02020603050405020304" pitchFamily="18" charset="0"/>
                <a:cs typeface="Times New Roman" panose="02020603050405020304" pitchFamily="18" charset="0"/>
              </a:rPr>
              <a:t>Қарастырылатын сұрақтар:</a:t>
            </a:r>
            <a:endParaRPr lang="ru-RU" sz="4000"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lvl="1" algn="just">
              <a:lnSpc>
                <a:spcPct val="115000"/>
              </a:lnSpc>
              <a:buFont typeface="+mj-lt"/>
              <a:buAutoNum type="arabicPeriod"/>
            </a:pPr>
            <a:r>
              <a:rPr lang="kk-KZ" dirty="0" smtClean="0">
                <a:effectLst/>
                <a:latin typeface="Times New Roman"/>
                <a:ea typeface="Times New Roman"/>
                <a:cs typeface="Times New Roman"/>
              </a:rPr>
              <a:t>Бағалаудың субъектісі мен объектісі</a:t>
            </a:r>
            <a:endParaRPr lang="ru-RU" sz="2400" dirty="0">
              <a:ea typeface="Times New Roman"/>
              <a:cs typeface="Times New Roman"/>
            </a:endParaRPr>
          </a:p>
          <a:p>
            <a:pPr lvl="1" algn="just">
              <a:lnSpc>
                <a:spcPct val="115000"/>
              </a:lnSpc>
              <a:buFont typeface="+mj-lt"/>
              <a:buAutoNum type="arabicPeriod"/>
            </a:pPr>
            <a:r>
              <a:rPr lang="kk-KZ" dirty="0" smtClean="0">
                <a:effectLst/>
                <a:latin typeface="Times New Roman"/>
                <a:ea typeface="Times New Roman"/>
                <a:cs typeface="Times New Roman"/>
              </a:rPr>
              <a:t>Бизнес, кәсіпорын, фирма бағалаудың объектісі ретінде</a:t>
            </a:r>
            <a:endParaRPr lang="ru-RU" sz="2400" dirty="0">
              <a:ea typeface="Times New Roman"/>
              <a:cs typeface="Times New Roman"/>
            </a:endParaRPr>
          </a:p>
          <a:p>
            <a:pPr lvl="1" algn="just">
              <a:lnSpc>
                <a:spcPct val="115000"/>
              </a:lnSpc>
              <a:buFont typeface="+mj-lt"/>
              <a:buAutoNum type="arabicPeriod"/>
            </a:pPr>
            <a:r>
              <a:rPr lang="kk-KZ" dirty="0" smtClean="0">
                <a:effectLst/>
                <a:latin typeface="Times New Roman"/>
                <a:ea typeface="Times New Roman"/>
                <a:cs typeface="Times New Roman"/>
              </a:rPr>
              <a:t>Бизнесті бағалаудың мақсаты</a:t>
            </a:r>
            <a:endParaRPr lang="ru-RU" sz="2400" dirty="0">
              <a:ea typeface="Times New Roman"/>
              <a:cs typeface="Times New Roman"/>
            </a:endParaRPr>
          </a:p>
          <a:p>
            <a:endParaRPr lang="ru-RU" dirty="0"/>
          </a:p>
        </p:txBody>
      </p:sp>
    </p:spTree>
    <p:extLst>
      <p:ext uri="{BB962C8B-B14F-4D97-AF65-F5344CB8AC3E}">
        <p14:creationId xmlns:p14="http://schemas.microsoft.com/office/powerpoint/2010/main" val="3574860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fontScale="92500" lnSpcReduction="20000"/>
          </a:bodyPr>
          <a:lstStyle/>
          <a:p>
            <a:pPr marL="457200" lvl="1" indent="0">
              <a:buNone/>
            </a:pPr>
            <a:r>
              <a:rPr lang="kk-KZ" sz="3100" b="1" i="1" dirty="0" smtClean="0"/>
              <a:t>1. Бағалаудың </a:t>
            </a:r>
            <a:r>
              <a:rPr lang="kk-KZ" sz="3100" b="1" i="1" dirty="0"/>
              <a:t>объектісі мен субъектісі</a:t>
            </a:r>
            <a:endParaRPr lang="ru-RU" sz="3100" dirty="0"/>
          </a:p>
          <a:p>
            <a:pPr marL="0" indent="0">
              <a:buNone/>
            </a:pPr>
            <a:r>
              <a:rPr lang="kk-KZ" dirty="0" smtClean="0"/>
              <a:t>	Кез-келген </a:t>
            </a:r>
            <a:r>
              <a:rPr lang="kk-KZ" dirty="0"/>
              <a:t>меншік объектісінің бағалау құны объект құнының ақшалай бағасын анықтаудағы  реттелген, мақсатты процесс болып табылады. </a:t>
            </a:r>
            <a:endParaRPr lang="ru-RU" sz="2800" dirty="0"/>
          </a:p>
          <a:p>
            <a:pPr marL="0" indent="0">
              <a:buNone/>
            </a:pPr>
            <a:r>
              <a:rPr lang="kk-KZ" dirty="0" smtClean="0"/>
              <a:t>	Бағалау </a:t>
            </a:r>
            <a:r>
              <a:rPr lang="kk-KZ" dirty="0"/>
              <a:t>процессі бағалау объектісі мен бағалаушы субъектінің бар болуын ұйғарады.</a:t>
            </a:r>
            <a:endParaRPr lang="ru-RU" sz="2800" dirty="0"/>
          </a:p>
          <a:p>
            <a:pPr marL="0" indent="0">
              <a:buNone/>
            </a:pPr>
            <a:r>
              <a:rPr lang="kk-KZ" dirty="0"/>
              <a:t> </a:t>
            </a:r>
            <a:r>
              <a:rPr lang="kk-KZ" dirty="0" smtClean="0"/>
              <a:t>	Арнайы </a:t>
            </a:r>
            <a:r>
              <a:rPr lang="kk-KZ" dirty="0"/>
              <a:t>білімі мен практикалық тәжірибесі бар кәсіби бағалаушы </a:t>
            </a:r>
            <a:r>
              <a:rPr lang="kk-KZ" b="1" dirty="0">
                <a:solidFill>
                  <a:srgbClr val="FF0000"/>
                </a:solidFill>
              </a:rPr>
              <a:t>бағалаудың субъектісі </a:t>
            </a:r>
            <a:r>
              <a:rPr lang="kk-KZ" dirty="0"/>
              <a:t>болады.</a:t>
            </a:r>
            <a:endParaRPr lang="ru-RU" sz="2800" dirty="0"/>
          </a:p>
          <a:p>
            <a:pPr marL="0" indent="0">
              <a:buNone/>
            </a:pPr>
            <a:r>
              <a:rPr lang="kk-KZ" dirty="0" smtClean="0"/>
              <a:t>	Меншік </a:t>
            </a:r>
            <a:r>
              <a:rPr lang="kk-KZ" dirty="0"/>
              <a:t>иесі мен оның құқығы бар кез-келген меншік объектісі </a:t>
            </a:r>
            <a:r>
              <a:rPr lang="kk-KZ" b="1" dirty="0">
                <a:solidFill>
                  <a:srgbClr val="FF0000"/>
                </a:solidFill>
              </a:rPr>
              <a:t>бағалау объектісі</a:t>
            </a:r>
            <a:r>
              <a:rPr lang="kk-KZ" dirty="0">
                <a:solidFill>
                  <a:srgbClr val="FF0000"/>
                </a:solidFill>
              </a:rPr>
              <a:t> </a:t>
            </a:r>
            <a:r>
              <a:rPr lang="kk-KZ" dirty="0"/>
              <a:t>болып табылыды.</a:t>
            </a:r>
            <a:endParaRPr lang="ru-RU" sz="2800" dirty="0"/>
          </a:p>
          <a:p>
            <a:pPr marL="0" indent="0">
              <a:buNone/>
            </a:pPr>
            <a:r>
              <a:rPr lang="kk-KZ" dirty="0" smtClean="0"/>
              <a:t>	Әр-түрлі </a:t>
            </a:r>
            <a:r>
              <a:rPr lang="kk-KZ" dirty="0"/>
              <a:t>игіліктер бағалау объектісі бола алады – жер, ғимарат, құрылыстар мен басқа да қозғалмайтын мүлік объектілері, құрал-жабдықтар, бағалы қағаздар, материалдық емес игіліктер (авторлық құқық, патент, сауда маркасы және т.б), кәсіпорындар, күші бар бизнес.</a:t>
            </a:r>
            <a:endParaRPr lang="ru-RU" sz="2800" dirty="0"/>
          </a:p>
        </p:txBody>
      </p:sp>
    </p:spTree>
    <p:extLst>
      <p:ext uri="{BB962C8B-B14F-4D97-AF65-F5344CB8AC3E}">
        <p14:creationId xmlns:p14="http://schemas.microsoft.com/office/powerpoint/2010/main" val="1398644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a:latin typeface="Times New Roman" panose="02020603050405020304" pitchFamily="18" charset="0"/>
                <a:cs typeface="Times New Roman" panose="02020603050405020304" pitchFamily="18" charset="0"/>
              </a:rPr>
              <a:t>Бағалау объектілерінің түрлері</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7" y="1196752"/>
            <a:ext cx="770485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794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76672"/>
            <a:ext cx="8229600" cy="5649491"/>
          </a:xfrm>
        </p:spPr>
        <p:txBody>
          <a:bodyPr>
            <a:normAutofit fontScale="92500" lnSpcReduction="10000"/>
          </a:bodyPr>
          <a:lstStyle/>
          <a:p>
            <a:pPr marL="457200" lvl="1" indent="0">
              <a:buNone/>
            </a:pPr>
            <a:r>
              <a:rPr lang="kk-KZ" b="1" i="1" dirty="0" smtClean="0"/>
              <a:t>2. Бизнес</a:t>
            </a:r>
            <a:r>
              <a:rPr lang="kk-KZ" b="1" i="1" dirty="0"/>
              <a:t>, кәсіпорын, фирма бағалаудың объектісі ретінде</a:t>
            </a:r>
            <a:endParaRPr lang="ru-RU" sz="2400" dirty="0"/>
          </a:p>
          <a:p>
            <a:pPr marL="0" indent="0" algn="just">
              <a:buNone/>
            </a:pPr>
            <a:r>
              <a:rPr lang="kk-KZ" dirty="0" smtClean="0">
                <a:latin typeface="Times New Roman" panose="02020603050405020304" pitchFamily="18" charset="0"/>
                <a:cs typeface="Times New Roman" panose="02020603050405020304" pitchFamily="18" charset="0"/>
              </a:rPr>
              <a:t>	Бизнес </a:t>
            </a:r>
            <a:r>
              <a:rPr lang="kk-KZ" dirty="0">
                <a:latin typeface="Times New Roman" panose="02020603050405020304" pitchFamily="18" charset="0"/>
                <a:cs typeface="Times New Roman" panose="02020603050405020304" pitchFamily="18" charset="0"/>
              </a:rPr>
              <a:t>– бұл белгілі бір құрылым аймағында ұйымдастырылған нақты қызмет. Оның басты мақсаты – пайда табу. Пайда табу мақсатын іске асыратын, өнім немесе қызмет жасау процессінің ішкі мазмұнының негізі капитал болып табылады.  </a:t>
            </a:r>
            <a:endParaRPr lang="ru-RU" sz="2800"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Кәсіпорын</a:t>
            </a:r>
            <a:r>
              <a:rPr lang="kk-KZ" dirty="0">
                <a:latin typeface="Times New Roman" panose="02020603050405020304" pitchFamily="18" charset="0"/>
                <a:cs typeface="Times New Roman" panose="02020603050405020304" pitchFamily="18" charset="0"/>
              </a:rPr>
              <a:t>, фирма – бұл бизнесті ұйымдастырудың формасы.</a:t>
            </a:r>
            <a:endParaRPr lang="ru-RU" sz="2800" dirty="0">
              <a:latin typeface="Times New Roman" panose="02020603050405020304" pitchFamily="18" charset="0"/>
              <a:cs typeface="Times New Roman" panose="02020603050405020304" pitchFamily="18" charset="0"/>
            </a:endParaRPr>
          </a:p>
          <a:p>
            <a:pPr marL="400050" lvl="1" indent="0" algn="just">
              <a:buNone/>
            </a:pPr>
            <a:r>
              <a:rPr lang="kk-KZ" dirty="0">
                <a:latin typeface="Times New Roman" panose="02020603050405020304" pitchFamily="18" charset="0"/>
                <a:cs typeface="Times New Roman" panose="02020603050405020304" pitchFamily="18" charset="0"/>
              </a:rPr>
              <a:t>Бизнес – болжаулы уақыт кезеңіндегі қызметі тоқтау мүмкіндігі туралы ақпараты жоқ кәсіпорын. </a:t>
            </a:r>
            <a:endParaRPr lang="ru-RU" sz="2400"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Бизнес </a:t>
            </a:r>
            <a:r>
              <a:rPr lang="kk-KZ" dirty="0">
                <a:latin typeface="Times New Roman" panose="02020603050405020304" pitchFamily="18" charset="0"/>
                <a:cs typeface="Times New Roman" panose="02020603050405020304" pitchFamily="18" charset="0"/>
              </a:rPr>
              <a:t>тауардың барлық белгілеріне ие және ол бағалау объектісі бола алады. Бірақ ол бағалаудың принциптерін, ыңғайлары мен әдістерін алдын ала анықтайтын, спецификалық өзгешеліктері бар тауардың ерекше түрі.</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63488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i="1" dirty="0"/>
              <a:t>Бизнестің бағалау объектісі ретіндегі ерекшеліктері</a:t>
            </a:r>
            <a:r>
              <a:rPr lang="ru-RU" dirty="0"/>
              <a:t/>
            </a:r>
            <a:br>
              <a:rPr lang="ru-RU" dirty="0"/>
            </a:br>
            <a:endParaRPr lang="ru-RU" dirty="0"/>
          </a:p>
        </p:txBody>
      </p:sp>
      <p:sp>
        <p:nvSpPr>
          <p:cNvPr id="3" name="Объект 2"/>
          <p:cNvSpPr>
            <a:spLocks noGrp="1"/>
          </p:cNvSpPr>
          <p:nvPr>
            <p:ph idx="1"/>
          </p:nvPr>
        </p:nvSpPr>
        <p:spPr/>
        <p:txBody>
          <a:bodyPr>
            <a:normAutofit fontScale="77500" lnSpcReduction="20000"/>
          </a:bodyPr>
          <a:lstStyle/>
          <a:p>
            <a:pPr marL="0" indent="0" algn="just">
              <a:buNone/>
            </a:pPr>
            <a:r>
              <a:rPr lang="kk-KZ" dirty="0" smtClean="0">
                <a:latin typeface="Times New Roman" panose="02020603050405020304" pitchFamily="18" charset="0"/>
                <a:cs typeface="Times New Roman" panose="02020603050405020304" pitchFamily="18" charset="0"/>
              </a:rPr>
              <a:t>	1.Бизнес </a:t>
            </a:r>
            <a:r>
              <a:rPr lang="kk-KZ" dirty="0">
                <a:latin typeface="Times New Roman" panose="02020603050405020304" pitchFamily="18" charset="0"/>
                <a:cs typeface="Times New Roman" panose="02020603050405020304" pitchFamily="18" charset="0"/>
              </a:rPr>
              <a:t>инвестициялық тауар, яғни салымдары болашақта қайтарылу мақсатымен іске асады. Кірісі мен шығысы уақытпен ажыратылған. Күтілетін пайда мөлшері белгісіз, сондықтан инвесторға сәтсіздікке ұшырау мүмкіндігін есепке алуға тура келеді. Егер алыну уақыты белгіленген болашақ кіріс инвестициялық тауарға кеткен шығыннан аз болса, ол өзінің инвестициялық қызықтырушылығын жоғалтады. Сөйтіп, меншік иесі ала алатын ағымдағы болашақ кіріс тұрақтылығы сатып алушы жағынан нарық бағасының жоғарғы шегі болып табылады.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2.Бизнес </a:t>
            </a:r>
            <a:r>
              <a:rPr lang="kk-KZ" dirty="0">
                <a:latin typeface="Times New Roman" panose="02020603050405020304" pitchFamily="18" charset="0"/>
                <a:cs typeface="Times New Roman" panose="02020603050405020304" pitchFamily="18" charset="0"/>
              </a:rPr>
              <a:t>жүйе болып табылады, бірақ оның тұтас жүйе ретінде де жеке оның тармақтары тіпті элементтері ретінде де сатылу мүмкіндігі бар. Бұл жағдайда оның нақты жеке капиталмен, нақты экономикалық ұйымдастырушылық нысанмен қатынасы бұзылады, бизнес элементтері өзге сапалы жаңа жүйенің қалыптастыру негізі болады. Шынында бизнестің өзі емес, ал оның жеке құрамдас бөліктері тауар болады.</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684653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92500" lnSpcReduction="10000"/>
          </a:bodyPr>
          <a:lstStyle/>
          <a:p>
            <a:pPr marL="0" indent="0" algn="just">
              <a:buNone/>
            </a:pPr>
            <a:r>
              <a:rPr lang="kk-KZ" dirty="0" smtClean="0">
                <a:latin typeface="Times New Roman" panose="02020603050405020304" pitchFamily="18" charset="0"/>
                <a:cs typeface="Times New Roman" panose="02020603050405020304" pitchFamily="18" charset="0"/>
              </a:rPr>
              <a:t>	3.Бұл </a:t>
            </a:r>
            <a:r>
              <a:rPr lang="kk-KZ" dirty="0">
                <a:latin typeface="Times New Roman" panose="02020603050405020304" pitchFamily="18" charset="0"/>
                <a:cs typeface="Times New Roman" panose="02020603050405020304" pitchFamily="18" charset="0"/>
              </a:rPr>
              <a:t>тауарға деген сұраныс тауардың өз ішінде болып жатқан, сол сияқты сыртқы ортада болып жатқан процесстерге байланысты. Бір жағынан қоғамдағы тұрақсыз жағдайлар бизнесті аумалы етеді, ал екінші жағынан оның аумалығы қоғамдағы тұрақсыздықтың одан әрі өсуіне әкеп соғады. Бұдан бизнестің тауар ретіндегі тағы бір ерекшелігі көрінеді – сауда-саттықты реттеу қажеттілігі.</a:t>
            </a:r>
            <a:endParaRPr lang="ru-RU" dirty="0">
              <a:latin typeface="Times New Roman" panose="02020603050405020304" pitchFamily="18" charset="0"/>
              <a:cs typeface="Times New Roman" panose="02020603050405020304" pitchFamily="18" charset="0"/>
            </a:endParaRPr>
          </a:p>
          <a:p>
            <a:pPr marL="0" indent="0" algn="just">
              <a:buNone/>
            </a:pPr>
            <a:r>
              <a:rPr lang="kk-KZ" dirty="0" smtClean="0">
                <a:latin typeface="Times New Roman" panose="02020603050405020304" pitchFamily="18" charset="0"/>
                <a:cs typeface="Times New Roman" panose="02020603050405020304" pitchFamily="18" charset="0"/>
              </a:rPr>
              <a:t>	4</a:t>
            </a:r>
            <a:r>
              <a:rPr lang="kk-KZ" dirty="0">
                <a:latin typeface="Times New Roman" panose="02020603050405020304" pitchFamily="18" charset="0"/>
                <a:cs typeface="Times New Roman" panose="02020603050405020304" pitchFamily="18" charset="0"/>
              </a:rPr>
              <a:t>. Қоғамдағы тұрақтылыққа бизнес орнықтылығының ерекше маңызы бар екендігін есепке ала отырып мемлекеттің сауда-саттық механизмін реттеуге ғана емес, бизнестің оның бағалаудағы нарықтық бағасының қалыптастыруына да қатысуы қажет.</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943663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i="1" dirty="0"/>
              <a:t>3 Бизнесті бағалаудың мақсаты</a:t>
            </a:r>
            <a:r>
              <a:rPr lang="ru-RU" dirty="0"/>
              <a:t/>
            </a:r>
            <a:br>
              <a:rPr lang="ru-RU" dirty="0"/>
            </a:br>
            <a:endParaRPr lang="ru-RU"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556792"/>
            <a:ext cx="8064896"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993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i="1" dirty="0"/>
              <a:t>Бизнесті бағалаудың мақсаттары мыналар бола алады:</a:t>
            </a:r>
            <a:r>
              <a:rPr lang="ru-RU" dirty="0"/>
              <a:t/>
            </a:r>
            <a:br>
              <a:rPr lang="ru-RU" dirty="0"/>
            </a:br>
            <a:endParaRPr lang="ru-RU" dirty="0"/>
          </a:p>
        </p:txBody>
      </p:sp>
      <p:sp>
        <p:nvSpPr>
          <p:cNvPr id="3" name="Объект 2"/>
          <p:cNvSpPr>
            <a:spLocks noGrp="1"/>
          </p:cNvSpPr>
          <p:nvPr>
            <p:ph idx="1"/>
          </p:nvPr>
        </p:nvSpPr>
        <p:spPr/>
        <p:txBody>
          <a:bodyPr>
            <a:normAutofit fontScale="55000" lnSpcReduction="20000"/>
          </a:bodyPr>
          <a:lstStyle/>
          <a:p>
            <a:pPr marL="0" lvl="0" indent="0" algn="just">
              <a:buNone/>
            </a:pPr>
            <a:r>
              <a:rPr lang="kk-KZ" sz="3800" dirty="0" smtClean="0">
                <a:latin typeface="Times New Roman" panose="02020603050405020304" pitchFamily="18" charset="0"/>
                <a:cs typeface="Times New Roman" panose="02020603050405020304" pitchFamily="18" charset="0"/>
              </a:rPr>
              <a:t>1. Кәсіпорын</a:t>
            </a:r>
            <a:r>
              <a:rPr lang="kk-KZ" sz="3800" dirty="0">
                <a:latin typeface="Times New Roman" panose="02020603050405020304" pitchFamily="18" charset="0"/>
                <a:cs typeface="Times New Roman" panose="02020603050405020304" pitchFamily="18" charset="0"/>
              </a:rPr>
              <a:t>, фирманың ағымдағы басқарылуының тиімділігін арттыру;</a:t>
            </a:r>
            <a:endParaRPr lang="ru-RU" sz="3800" dirty="0">
              <a:latin typeface="Times New Roman" panose="02020603050405020304" pitchFamily="18" charset="0"/>
              <a:cs typeface="Times New Roman" panose="02020603050405020304" pitchFamily="18" charset="0"/>
            </a:endParaRPr>
          </a:p>
          <a:p>
            <a:pPr marL="0" lvl="0" indent="0" algn="just">
              <a:buNone/>
            </a:pPr>
            <a:r>
              <a:rPr lang="kk-KZ" sz="3800" dirty="0" smtClean="0">
                <a:latin typeface="Times New Roman" panose="02020603050405020304" pitchFamily="18" charset="0"/>
                <a:cs typeface="Times New Roman" panose="02020603050405020304" pitchFamily="18" charset="0"/>
              </a:rPr>
              <a:t>2. Қор </a:t>
            </a:r>
            <a:r>
              <a:rPr lang="kk-KZ" sz="3800" dirty="0">
                <a:latin typeface="Times New Roman" panose="02020603050405020304" pitchFamily="18" charset="0"/>
                <a:cs typeface="Times New Roman" panose="02020603050405020304" pitchFamily="18" charset="0"/>
              </a:rPr>
              <a:t>нарығындағы кәсіпорын акцияларының сауда-саттық жағдайында бағалы қағаздардың құнын анықтау. Дәлелді инвестициялық шешім қабылдау үшін кәсіпорын меншігін және иемденген акция пакетіне келіп-кететін бұл меншік үлесін, және де бизнестан түсетін болашақ ықтимал кірісті бағалау қажет;</a:t>
            </a:r>
            <a:endParaRPr lang="ru-RU" sz="3800" dirty="0">
              <a:latin typeface="Times New Roman" panose="02020603050405020304" pitchFamily="18" charset="0"/>
              <a:cs typeface="Times New Roman" panose="02020603050405020304" pitchFamily="18" charset="0"/>
            </a:endParaRPr>
          </a:p>
          <a:p>
            <a:pPr marL="0" lvl="0" indent="0" algn="just">
              <a:buNone/>
            </a:pPr>
            <a:r>
              <a:rPr lang="kk-KZ" sz="3800" dirty="0" smtClean="0">
                <a:latin typeface="Times New Roman" panose="02020603050405020304" pitchFamily="18" charset="0"/>
                <a:cs typeface="Times New Roman" panose="02020603050405020304" pitchFamily="18" charset="0"/>
              </a:rPr>
              <a:t>3. Кәсіпорынның </a:t>
            </a:r>
            <a:r>
              <a:rPr lang="kk-KZ" sz="3800" dirty="0">
                <a:latin typeface="Times New Roman" panose="02020603050405020304" pitchFamily="18" charset="0"/>
                <a:cs typeface="Times New Roman" panose="02020603050405020304" pitchFamily="18" charset="0"/>
              </a:rPr>
              <a:t>тұтас немесе бөлшектенген сауда-саттығы жағдайында бағасын анықтау. Кәсіпорын басқарушысы өз бизнесін немесе серіктестік мүшесінің бірі өз үлесін сатуға шешім қабылдаған кезде кәсіпорынның немесе оның бөлігінің нарықтық бағасын анықтау қажеттілігі туады. </a:t>
            </a:r>
            <a:endParaRPr lang="kk-KZ" sz="3800" dirty="0" smtClean="0">
              <a:latin typeface="Times New Roman" panose="02020603050405020304" pitchFamily="18" charset="0"/>
              <a:cs typeface="Times New Roman" panose="02020603050405020304" pitchFamily="18" charset="0"/>
            </a:endParaRPr>
          </a:p>
          <a:p>
            <a:pPr marL="0" lvl="0" indent="0" algn="just">
              <a:buNone/>
            </a:pPr>
            <a:r>
              <a:rPr lang="kk-KZ" sz="3800" dirty="0" smtClean="0">
                <a:latin typeface="Times New Roman" panose="02020603050405020304" pitchFamily="18" charset="0"/>
                <a:cs typeface="Times New Roman" panose="02020603050405020304" pitchFamily="18" charset="0"/>
              </a:rPr>
              <a:t>Нарықтық </a:t>
            </a:r>
            <a:r>
              <a:rPr lang="kk-KZ" sz="3800" dirty="0">
                <a:latin typeface="Times New Roman" panose="02020603050405020304" pitchFamily="18" charset="0"/>
                <a:cs typeface="Times New Roman" panose="02020603050405020304" pitchFamily="18" charset="0"/>
              </a:rPr>
              <a:t>экономикада шартты бұзу жағдайында бірге иемденуші мүшелердің үлестерін немесе серіктестердің бірінің өлімін көрсететін шартқа қол қою үшін кәсіпорынды бағалау жиі қажет болады;</a:t>
            </a:r>
            <a:endParaRPr lang="ru-RU" sz="3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41572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70000" lnSpcReduction="20000"/>
          </a:bodyPr>
          <a:lstStyle/>
          <a:p>
            <a:pPr marL="0" lvl="0" indent="0">
              <a:buNone/>
            </a:pPr>
            <a:r>
              <a:rPr lang="kk-KZ" sz="3400" dirty="0" smtClean="0">
                <a:latin typeface="Times New Roman" panose="02020603050405020304" pitchFamily="18" charset="0"/>
                <a:cs typeface="Times New Roman" panose="02020603050405020304" pitchFamily="18" charset="0"/>
              </a:rPr>
              <a:t>4. Кәсіпорынды </a:t>
            </a:r>
            <a:r>
              <a:rPr lang="kk-KZ" sz="3400" dirty="0">
                <a:latin typeface="Times New Roman" panose="02020603050405020304" pitchFamily="18" charset="0"/>
                <a:cs typeface="Times New Roman" panose="02020603050405020304" pitchFamily="18" charset="0"/>
              </a:rPr>
              <a:t>қайта құру. Кәсіпорынды тарату, холдинг құрамындағы дербес кәсіпорындардың қосылуы, сіңіп кетуі немесе бөлінуі оның нарықтық бағасының жүргізуін ұйғарады, себебі акцияның, валюта айырбасының сатып алу немесе төлем бағасын, сіңіп кеткен фирманың акционерлеріне төленетін сыйлық мөлшерін анықтау қажет;</a:t>
            </a:r>
            <a:endParaRPr lang="ru-RU" sz="3400" dirty="0">
              <a:latin typeface="Times New Roman" panose="02020603050405020304" pitchFamily="18" charset="0"/>
              <a:cs typeface="Times New Roman" panose="02020603050405020304" pitchFamily="18" charset="0"/>
            </a:endParaRPr>
          </a:p>
          <a:p>
            <a:pPr marL="0" lvl="0" indent="0">
              <a:buNone/>
            </a:pPr>
            <a:r>
              <a:rPr lang="kk-KZ" sz="3400" dirty="0" smtClean="0">
                <a:latin typeface="Times New Roman" panose="02020603050405020304" pitchFamily="18" charset="0"/>
                <a:cs typeface="Times New Roman" panose="02020603050405020304" pitchFamily="18" charset="0"/>
              </a:rPr>
              <a:t>5. Кәсіпорынның </a:t>
            </a:r>
            <a:r>
              <a:rPr lang="kk-KZ" sz="3400" dirty="0">
                <a:latin typeface="Times New Roman" panose="02020603050405020304" pitchFamily="18" charset="0"/>
                <a:cs typeface="Times New Roman" panose="02020603050405020304" pitchFamily="18" charset="0"/>
              </a:rPr>
              <a:t>даму жоспарын әзірлеу. Стратегиялық жоспарлау процессінде фирманың болашақ кірісін, оның тұрақтылық дәрежесін және имидж құндылығын бағалау маңызды;</a:t>
            </a:r>
            <a:endParaRPr lang="ru-RU" sz="3400" dirty="0">
              <a:latin typeface="Times New Roman" panose="02020603050405020304" pitchFamily="18" charset="0"/>
              <a:cs typeface="Times New Roman" panose="02020603050405020304" pitchFamily="18" charset="0"/>
            </a:endParaRPr>
          </a:p>
          <a:p>
            <a:pPr marL="0" lvl="0" indent="0">
              <a:buNone/>
            </a:pPr>
            <a:r>
              <a:rPr lang="kk-KZ" sz="3400" dirty="0" smtClean="0">
                <a:latin typeface="Times New Roman" panose="02020603050405020304" pitchFamily="18" charset="0"/>
                <a:cs typeface="Times New Roman" panose="02020603050405020304" pitchFamily="18" charset="0"/>
              </a:rPr>
              <a:t>6.Несие </a:t>
            </a:r>
            <a:r>
              <a:rPr lang="kk-KZ" sz="3400" dirty="0">
                <a:latin typeface="Times New Roman" panose="02020603050405020304" pitchFamily="18" charset="0"/>
                <a:cs typeface="Times New Roman" panose="02020603050405020304" pitchFamily="18" charset="0"/>
              </a:rPr>
              <a:t>беру кезінде кәсіпорынның борыш төлеу қабілеттілігі мен кепіл бағасын анықтау. Бұл жағдайда бағалаудың қажет болу себебі, бухгалтерлік есептілік бойынша активтер бағасының мөлшері оның нарықтық бағасынан шұғыл өзгешеленуі мүмкін;</a:t>
            </a:r>
            <a:endParaRPr lang="ru-RU" sz="3400" dirty="0">
              <a:latin typeface="Times New Roman" panose="02020603050405020304" pitchFamily="18" charset="0"/>
              <a:cs typeface="Times New Roman" panose="02020603050405020304" pitchFamily="18" charset="0"/>
            </a:endParaRPr>
          </a:p>
          <a:p>
            <a:pPr marL="0" lvl="0" indent="0">
              <a:buNone/>
            </a:pPr>
            <a:r>
              <a:rPr lang="kk-KZ" sz="3400" dirty="0" smtClean="0">
                <a:latin typeface="Times New Roman" panose="02020603050405020304" pitchFamily="18" charset="0"/>
                <a:cs typeface="Times New Roman" panose="02020603050405020304" pitchFamily="18" charset="0"/>
              </a:rPr>
              <a:t>7.Сақтандыру</a:t>
            </a:r>
            <a:r>
              <a:rPr lang="kk-KZ" sz="3400" dirty="0">
                <a:latin typeface="Times New Roman" panose="02020603050405020304" pitchFamily="18" charset="0"/>
                <a:cs typeface="Times New Roman" panose="02020603050405020304" pitchFamily="18" charset="0"/>
              </a:rPr>
              <a:t>. Бұл процессте шығын қарсаңында активтердің бағасын анықтау қажеттілігі пайда болады;</a:t>
            </a:r>
            <a:endParaRPr lang="ru-RU" sz="3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06788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92500"/>
          </a:bodyPr>
          <a:lstStyle/>
          <a:p>
            <a:pPr marL="0" lvl="0" indent="0" algn="just">
              <a:buNone/>
            </a:pPr>
            <a:r>
              <a:rPr lang="kk-KZ" dirty="0" smtClean="0">
                <a:latin typeface="Times New Roman" panose="02020603050405020304" pitchFamily="18" charset="0"/>
                <a:cs typeface="Times New Roman" panose="02020603050405020304" pitchFamily="18" charset="0"/>
              </a:rPr>
              <a:t>5.Салық </a:t>
            </a:r>
            <a:r>
              <a:rPr lang="kk-KZ" dirty="0">
                <a:latin typeface="Times New Roman" panose="02020603050405020304" pitchFamily="18" charset="0"/>
                <a:cs typeface="Times New Roman" panose="02020603050405020304" pitchFamily="18" charset="0"/>
              </a:rPr>
              <a:t>салу. Салық салынатын базаның салығын анықтау кезінде кәсіпорынның объективті бағалауын жүргізу қажет;</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6.Негізді </a:t>
            </a:r>
            <a:r>
              <a:rPr lang="kk-KZ" dirty="0">
                <a:latin typeface="Times New Roman" panose="02020603050405020304" pitchFamily="18" charset="0"/>
                <a:cs typeface="Times New Roman" panose="02020603050405020304" pitchFamily="18" charset="0"/>
              </a:rPr>
              <a:t>басқарылатын шешімдер қабылдау. Инфляция кәсіпорынның қаржылық есептілігін бұрмалайды, сол себепті тәуелсіз бағалаушылардың мүлікті мерзімді қайта бағалауы  қаржылық шешімдерді қабылдаудың негізі болып табылатын қаржылық есептіліктің шынайылығын арттыруға мүмкіндік береді; </a:t>
            </a:r>
            <a:endParaRPr lang="ru-RU" dirty="0">
              <a:latin typeface="Times New Roman" panose="02020603050405020304" pitchFamily="18" charset="0"/>
              <a:cs typeface="Times New Roman" panose="02020603050405020304" pitchFamily="18" charset="0"/>
            </a:endParaRPr>
          </a:p>
          <a:p>
            <a:pPr marL="0" lvl="0" indent="0" algn="just">
              <a:buNone/>
            </a:pPr>
            <a:r>
              <a:rPr lang="kk-KZ" dirty="0" smtClean="0">
                <a:latin typeface="Times New Roman" panose="02020603050405020304" pitchFamily="18" charset="0"/>
                <a:cs typeface="Times New Roman" panose="02020603050405020304" pitchFamily="18" charset="0"/>
              </a:rPr>
              <a:t>7. Бизнес </a:t>
            </a:r>
            <a:r>
              <a:rPr lang="kk-KZ" dirty="0">
                <a:latin typeface="Times New Roman" panose="02020603050405020304" pitchFamily="18" charset="0"/>
                <a:cs typeface="Times New Roman" panose="02020603050405020304" pitchFamily="18" charset="0"/>
              </a:rPr>
              <a:t>дамуының инвестициялық жобасын іске асыру. Бұл жағдайда оның негізділігіне толық кәсіпорынның, оның меншік капиталының, активтердің, бизнестің бастапқы бағасын білу қажет.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6929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i="1" dirty="0">
                <a:latin typeface="Times New Roman" panose="02020603050405020304" pitchFamily="18" charset="0"/>
                <a:cs typeface="Times New Roman" panose="02020603050405020304" pitchFamily="18" charset="0"/>
              </a:rPr>
              <a:t>Бизнесті бағалау мақсаттарының принциптерін 3 топқа бөліп қарастырады</a:t>
            </a:r>
            <a:r>
              <a:rPr lang="kk-KZ"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7500" lnSpcReduction="20000"/>
          </a:bodyPr>
          <a:lstStyle/>
          <a:p>
            <a:pPr marL="0" lvl="0" indent="0" algn="just">
              <a:buNone/>
            </a:pPr>
            <a:r>
              <a:rPr lang="kk-KZ" dirty="0" smtClean="0"/>
              <a:t>	</a:t>
            </a:r>
            <a:r>
              <a:rPr lang="kk-KZ" dirty="0" smtClean="0">
                <a:latin typeface="Times New Roman" panose="02020603050405020304" pitchFamily="18" charset="0"/>
                <a:cs typeface="Times New Roman" panose="02020603050405020304" pitchFamily="18" charset="0"/>
              </a:rPr>
              <a:t>Меншік </a:t>
            </a:r>
            <a:r>
              <a:rPr lang="kk-KZ" dirty="0">
                <a:latin typeface="Times New Roman" panose="02020603050405020304" pitchFamily="18" charset="0"/>
                <a:cs typeface="Times New Roman" panose="02020603050405020304" pitchFamily="18" charset="0"/>
              </a:rPr>
              <a:t>иесінің ұсыныстарына негізделген принциптер:</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Пайда принципі</a:t>
            </a:r>
            <a:r>
              <a:rPr lang="kk-KZ" dirty="0">
                <a:latin typeface="Times New Roman" panose="02020603050405020304" pitchFamily="18" charset="0"/>
                <a:cs typeface="Times New Roman" panose="02020603050405020304" pitchFamily="18" charset="0"/>
              </a:rPr>
              <a:t>. Пайда принципі кәсіпорынның меншік иесінің сұранысын қанағаттандыруға қабілеті жоғары болса, оның бағасы да жоғары болатынын көрсетеді.</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Орнын басу принципі</a:t>
            </a:r>
            <a:r>
              <a:rPr lang="kk-KZ" dirty="0">
                <a:latin typeface="Times New Roman" panose="02020603050405020304" pitchFamily="18" charset="0"/>
                <a:cs typeface="Times New Roman" panose="02020603050405020304" pitchFamily="18" charset="0"/>
              </a:rPr>
              <a:t>. Ол келесі жағдаймен анықталады: кәсіпорынның максималды бағасы баламалы пайдасы бар басқа бір объектті сатып алуға болатын ең аз бағасымен анықталады. </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Күту принципі</a:t>
            </a:r>
            <a:r>
              <a:rPr lang="kk-KZ" dirty="0">
                <a:latin typeface="Times New Roman" panose="02020603050405020304" pitchFamily="18" charset="0"/>
                <a:cs typeface="Times New Roman" panose="02020603050405020304" pitchFamily="18" charset="0"/>
              </a:rPr>
              <a:t>. Бизнестің өткен және қазіргі жағдайы маңызды, бірақ оның экономикалық бағалауын оның болашағы анықтайды. Бизнестің өткен және қазіргі жағдайы оның болашақты анықтайтын бастапқы негізі ғана болады. Кез-келген бизнестің, кәсіпорынның пайдалылығы оның болжаулы болашақ кірісінің қаншаға бағаланатынымен анықталады.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701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kk-KZ" sz="2400" dirty="0">
                <a:latin typeface="Times New Roman" panose="02020603050405020304" pitchFamily="18" charset="0"/>
                <a:cs typeface="Times New Roman" panose="02020603050405020304" pitchFamily="18" charset="0"/>
              </a:rPr>
              <a:t>Меншікті пайдаланумен байланысты принциптер: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124744"/>
            <a:ext cx="8229600" cy="5001419"/>
          </a:xfrm>
        </p:spPr>
        <p:txBody>
          <a:bodyPr>
            <a:normAutofit fontScale="40000" lnSpcReduction="20000"/>
          </a:bodyPr>
          <a:lstStyle/>
          <a:p>
            <a:pPr marL="0" indent="0" algn="just">
              <a:buNone/>
            </a:pPr>
            <a:r>
              <a:rPr lang="kk-KZ" sz="4200" dirty="0" smtClean="0">
                <a:solidFill>
                  <a:srgbClr val="FF0000"/>
                </a:solidFill>
                <a:latin typeface="Times New Roman" panose="02020603050405020304" pitchFamily="18" charset="0"/>
                <a:cs typeface="Times New Roman" panose="02020603050405020304" pitchFamily="18" charset="0"/>
              </a:rPr>
              <a:t>	Салым </a:t>
            </a:r>
            <a:r>
              <a:rPr lang="kk-KZ" sz="4200" dirty="0">
                <a:solidFill>
                  <a:srgbClr val="FF0000"/>
                </a:solidFill>
                <a:latin typeface="Times New Roman" panose="02020603050405020304" pitchFamily="18" charset="0"/>
                <a:cs typeface="Times New Roman" panose="02020603050405020304" pitchFamily="18" charset="0"/>
              </a:rPr>
              <a:t>принципі. </a:t>
            </a:r>
            <a:r>
              <a:rPr lang="kk-KZ" sz="4200" dirty="0">
                <a:latin typeface="Times New Roman" panose="02020603050405020304" pitchFamily="18" charset="0"/>
                <a:cs typeface="Times New Roman" panose="02020603050405020304" pitchFamily="18" charset="0"/>
              </a:rPr>
              <a:t>Кез-келген қосымша активті кәсіпорын жүйесіне қосу экономикалық пайдалы, егер кәсіпорын бағасының алынған өсімі бұл активті сатып алуға кеткен шығыннан көп болса.</a:t>
            </a:r>
            <a:endParaRPr lang="ru-RU" sz="4200" dirty="0">
              <a:latin typeface="Times New Roman" panose="02020603050405020304" pitchFamily="18" charset="0"/>
              <a:cs typeface="Times New Roman" panose="02020603050405020304" pitchFamily="18" charset="0"/>
            </a:endParaRPr>
          </a:p>
          <a:p>
            <a:pPr marL="0" indent="0" algn="just">
              <a:buNone/>
            </a:pPr>
            <a:r>
              <a:rPr lang="kk-KZ" sz="4200" dirty="0" smtClean="0">
                <a:solidFill>
                  <a:srgbClr val="FF0000"/>
                </a:solidFill>
                <a:latin typeface="Times New Roman" panose="02020603050405020304" pitchFamily="18" charset="0"/>
                <a:cs typeface="Times New Roman" panose="02020603050405020304" pitchFamily="18" charset="0"/>
              </a:rPr>
              <a:t>	Қалдық </a:t>
            </a:r>
            <a:r>
              <a:rPr lang="kk-KZ" sz="4200" dirty="0">
                <a:solidFill>
                  <a:srgbClr val="FF0000"/>
                </a:solidFill>
                <a:latin typeface="Times New Roman" panose="02020603050405020304" pitchFamily="18" charset="0"/>
                <a:cs typeface="Times New Roman" panose="02020603050405020304" pitchFamily="18" charset="0"/>
              </a:rPr>
              <a:t>өнімділік принципі. </a:t>
            </a:r>
            <a:r>
              <a:rPr lang="kk-KZ" sz="4200" dirty="0">
                <a:latin typeface="Times New Roman" panose="02020603050405020304" pitchFamily="18" charset="0"/>
                <a:cs typeface="Times New Roman" panose="02020603050405020304" pitchFamily="18" charset="0"/>
              </a:rPr>
              <a:t>Әр фактор берілген қызметпен жасалған кіріспен төленуі тиісті. Жер қозғалмайтын мүлік болғандықтан, өндіргіш күш, капитал және басқару факторлары соған қарай тартылуы тиісті. Басында бұл факторларға өтемақы төленуі тиіс, ал қалған ақша меншік иесіне жер учаскесін пайдалануға төлем ретінде беріледі. </a:t>
            </a:r>
            <a:endParaRPr lang="ru-RU" sz="4200" dirty="0">
              <a:latin typeface="Times New Roman" panose="02020603050405020304" pitchFamily="18" charset="0"/>
              <a:cs typeface="Times New Roman" panose="02020603050405020304" pitchFamily="18" charset="0"/>
            </a:endParaRPr>
          </a:p>
          <a:p>
            <a:pPr marL="0" indent="0" algn="just">
              <a:buNone/>
            </a:pPr>
            <a:r>
              <a:rPr lang="kk-KZ" sz="4200" dirty="0" smtClean="0">
                <a:solidFill>
                  <a:srgbClr val="FF0000"/>
                </a:solidFill>
                <a:latin typeface="Times New Roman" panose="02020603050405020304" pitchFamily="18" charset="0"/>
                <a:cs typeface="Times New Roman" panose="02020603050405020304" pitchFamily="18" charset="0"/>
              </a:rPr>
              <a:t>	Шектік </a:t>
            </a:r>
            <a:r>
              <a:rPr lang="kk-KZ" sz="4200" dirty="0">
                <a:solidFill>
                  <a:srgbClr val="FF0000"/>
                </a:solidFill>
                <a:latin typeface="Times New Roman" panose="02020603050405020304" pitchFamily="18" charset="0"/>
                <a:cs typeface="Times New Roman" panose="02020603050405020304" pitchFamily="18" charset="0"/>
              </a:rPr>
              <a:t>өнімділік принципі. </a:t>
            </a:r>
            <a:r>
              <a:rPr lang="kk-KZ" sz="4200" dirty="0">
                <a:latin typeface="Times New Roman" panose="02020603050405020304" pitchFamily="18" charset="0"/>
                <a:cs typeface="Times New Roman" panose="02020603050405020304" pitchFamily="18" charset="0"/>
              </a:rPr>
              <a:t>Ресурстардың өндірістің негізгі факторларына қосылуының мөлшеріне байланысты таза қайтарым шығынның өсу қарқынынан тезірек  өсу үрдісін көрсетеді, бірақ белгілі бір нүктеге жеткеннен кейін жалпы қайтарым өссе де баяу қарқынмен өседі. Бұл бәсеңдеу баға өсімінің қосылған ресурстарға кеткен шығыннан кем  болып қалмағанынша жүреді.</a:t>
            </a:r>
            <a:endParaRPr lang="ru-RU" sz="4200" dirty="0">
              <a:latin typeface="Times New Roman" panose="02020603050405020304" pitchFamily="18" charset="0"/>
              <a:cs typeface="Times New Roman" panose="02020603050405020304" pitchFamily="18" charset="0"/>
            </a:endParaRPr>
          </a:p>
          <a:p>
            <a:pPr marL="0" indent="0" algn="just">
              <a:buNone/>
            </a:pPr>
            <a:r>
              <a:rPr lang="kk-KZ" sz="4200" dirty="0" smtClean="0">
                <a:solidFill>
                  <a:srgbClr val="FF0000"/>
                </a:solidFill>
                <a:latin typeface="Times New Roman" panose="02020603050405020304" pitchFamily="18" charset="0"/>
                <a:cs typeface="Times New Roman" panose="02020603050405020304" pitchFamily="18" charset="0"/>
              </a:rPr>
              <a:t>	Баланс </a:t>
            </a:r>
            <a:r>
              <a:rPr lang="kk-KZ" sz="4200" dirty="0">
                <a:solidFill>
                  <a:srgbClr val="FF0000"/>
                </a:solidFill>
                <a:latin typeface="Times New Roman" panose="02020603050405020304" pitchFamily="18" charset="0"/>
                <a:cs typeface="Times New Roman" panose="02020603050405020304" pitchFamily="18" charset="0"/>
              </a:rPr>
              <a:t>жасау принципі</a:t>
            </a:r>
            <a:r>
              <a:rPr lang="kk-KZ" sz="4200" dirty="0">
                <a:latin typeface="Times New Roman" panose="02020603050405020304" pitchFamily="18" charset="0"/>
                <a:cs typeface="Times New Roman" panose="02020603050405020304" pitchFamily="18" charset="0"/>
              </a:rPr>
              <a:t>. Кәсіпорын ең жоғарғы тиімділікке өндіріс факторларының объективті келісілген үйлесімділігі кезінде жетеді. Кәсіпорын жүйесінің әр-түрлі элементтері өткізу қабілеті және басқа сипаттамалары бойынша өзара келісілуі керек. Үйлесімділікті бұзуға әкеп соғатын қандай да бір элементті жүйеге қосу кәсіпорын бағасының өсуіне әкеледі. </a:t>
            </a:r>
            <a:endParaRPr lang="ru-RU" sz="4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33533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kk-KZ" sz="2400" dirty="0">
                <a:latin typeface="Times New Roman" panose="02020603050405020304" pitchFamily="18" charset="0"/>
                <a:cs typeface="Times New Roman" panose="02020603050405020304" pitchFamily="18" charset="0"/>
              </a:rPr>
              <a:t>Қоршаған ортаның әсерімен байланысты келісілген принциптер: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484784"/>
            <a:ext cx="8352928" cy="4525963"/>
          </a:xfrm>
        </p:spPr>
        <p:txBody>
          <a:bodyPr>
            <a:normAutofit fontScale="62500" lnSpcReduction="20000"/>
          </a:bodyPr>
          <a:lstStyle/>
          <a:p>
            <a:pPr marL="0" indent="0" algn="just">
              <a:buNone/>
            </a:pPr>
            <a:r>
              <a:rPr lang="kk-KZ" dirty="0">
                <a:solidFill>
                  <a:srgbClr val="FF0000"/>
                </a:solidFill>
                <a:latin typeface="Times New Roman" panose="02020603050405020304" pitchFamily="18" charset="0"/>
                <a:cs typeface="Times New Roman" panose="02020603050405020304" pitchFamily="18" charset="0"/>
              </a:rPr>
              <a:t>Тәуелділік принципі. </a:t>
            </a:r>
            <a:r>
              <a:rPr lang="kk-KZ" dirty="0">
                <a:latin typeface="Times New Roman" panose="02020603050405020304" pitchFamily="18" charset="0"/>
                <a:cs typeface="Times New Roman" panose="02020603050405020304" pitchFamily="18" charset="0"/>
              </a:rPr>
              <a:t>Бизнестің бағасы тек  ішкі факторлармен ғана емес, көбінде сыртқы факторлармен де анықталады. Кәсіпорын , оның мүлкінің бағасы айтарлықтай мөлшерде сыртқы орта жағдайына, мемлекеттегі саяси және экономикалық тұрақтылық дәрежесіне байланысты. </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Сәйкестік принципі</a:t>
            </a:r>
            <a:r>
              <a:rPr lang="kk-KZ" dirty="0">
                <a:latin typeface="Times New Roman" panose="02020603050405020304" pitchFamily="18" charset="0"/>
                <a:cs typeface="Times New Roman" panose="02020603050405020304" pitchFamily="18" charset="0"/>
              </a:rPr>
              <a:t>. Өндірістің, технологияның  жабдықталғандығы, кіріс деңгейі және т.б бойынша  нарық  талаптарына сәйкес келмейтін кәсіпорындар көбінде орташадан төмен бағаланады.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Бәсекелестік принципі</a:t>
            </a:r>
            <a:r>
              <a:rPr lang="kk-KZ" dirty="0">
                <a:latin typeface="Times New Roman" panose="02020603050405020304" pitchFamily="18" charset="0"/>
                <a:cs typeface="Times New Roman" panose="02020603050405020304" pitchFamily="18" charset="0"/>
              </a:rPr>
              <a:t>. Егер бәсекелестік күрестің шиеленісуі күтілсе болашақ кірісті болжауда бұл факторды көңілге алуға болады.</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Өзгеру принципі. </a:t>
            </a:r>
            <a:r>
              <a:rPr lang="kk-KZ" dirty="0">
                <a:latin typeface="Times New Roman" panose="02020603050405020304" pitchFamily="18" charset="0"/>
                <a:cs typeface="Times New Roman" panose="02020603050405020304" pitchFamily="18" charset="0"/>
              </a:rPr>
              <a:t>Саяси, экономикалық және әлеуметтік күштердің өзгеруі нарықтың конъюнктурасына және баға деңгейіне әсер етеді. Кәсіпорын бағасы өзгереді. Сондықтан кәсіпорын құнының бағалануы белгілі уақытта жүргізілуі тиіс. Баға өзгеру принципінің  мәні осыған байланысты.</a:t>
            </a:r>
            <a:endParaRPr lang="ru-RU" dirty="0">
              <a:latin typeface="Times New Roman" panose="02020603050405020304" pitchFamily="18" charset="0"/>
              <a:cs typeface="Times New Roman" panose="02020603050405020304" pitchFamily="18" charset="0"/>
            </a:endParaRPr>
          </a:p>
          <a:p>
            <a:pPr marL="0" indent="0" algn="just">
              <a:buNone/>
            </a:pPr>
            <a:r>
              <a:rPr lang="kk-KZ" dirty="0">
                <a:solidFill>
                  <a:srgbClr val="FF0000"/>
                </a:solidFill>
                <a:latin typeface="Times New Roman" panose="02020603050405020304" pitchFamily="18" charset="0"/>
                <a:cs typeface="Times New Roman" panose="02020603050405020304" pitchFamily="18" charset="0"/>
              </a:rPr>
              <a:t>Ең жақсы және ең тиімді пайдалану принципі. </a:t>
            </a:r>
            <a:r>
              <a:rPr lang="kk-KZ" dirty="0">
                <a:latin typeface="Times New Roman" panose="02020603050405020304" pitchFamily="18" charset="0"/>
                <a:cs typeface="Times New Roman" panose="02020603050405020304" pitchFamily="18" charset="0"/>
              </a:rPr>
              <a:t>Бұл принцип бағалау қайта құру мақсатында жүргізілсе қолданылады. Егер бағалау мүмкін өзгерістерді есепке алмай жұмыс істеп тұрған кәсіпорынның бағасын анықтау мақсатында жүргізілсе, бұл принцип қолданылмайды.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488277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TotalTime>
  <Words>522</Words>
  <Application>Microsoft Office PowerPoint</Application>
  <PresentationFormat>Экран (4:3)</PresentationFormat>
  <Paragraphs>51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Апекс</vt:lpstr>
      <vt:lpstr>1-тақырып   Бизнестің бағалау объектісі ретіндегі ерекшелігі </vt:lpstr>
      <vt:lpstr>Қарастырылатын сұрақтар:</vt:lpstr>
      <vt:lpstr>Презентация PowerPoint</vt:lpstr>
      <vt:lpstr>Бағалау объектілерінің түрлері </vt:lpstr>
      <vt:lpstr>Презентация PowerPoint</vt:lpstr>
      <vt:lpstr>Бизнестің бағалау объектісі ретіндегі ерекшеліктері </vt:lpstr>
      <vt:lpstr>Презентация PowerPoint</vt:lpstr>
      <vt:lpstr>3 Бизнесті бағалаудың мақсаты </vt:lpstr>
      <vt:lpstr>Бизнесті бағалаудың мақсаттары мыналар бола алады: </vt:lpstr>
      <vt:lpstr>Презентация PowerPoint</vt:lpstr>
      <vt:lpstr>Презентация PowerPoint</vt:lpstr>
      <vt:lpstr>Бизнесті бағалау мақсаттарының принциптерін 3 топқа бөліп қарастырады: </vt:lpstr>
      <vt:lpstr>Меншікті пайдаланумен байланысты принциптер: </vt:lpstr>
      <vt:lpstr>Қоршаған ортаның әсерімен байланысты келісілген принциптер: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1-тақырып   Бизнестің бағалау объектісі ретіндегі ерекшелігі</dc:title>
  <dc:creator>Асем Сагидолдина</dc:creator>
  <cp:lastModifiedBy>Асем Сагидолдина</cp:lastModifiedBy>
  <cp:revision>2</cp:revision>
  <dcterms:created xsi:type="dcterms:W3CDTF">2023-03-27T09:22:13Z</dcterms:created>
  <dcterms:modified xsi:type="dcterms:W3CDTF">2023-03-27T09:37:48Z</dcterms:modified>
</cp:coreProperties>
</file>